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280" r:id="rId5"/>
    <p:sldId id="2281" r:id="rId6"/>
    <p:sldId id="2282" r:id="rId7"/>
    <p:sldId id="2283" r:id="rId8"/>
    <p:sldId id="2284" r:id="rId9"/>
    <p:sldId id="2285" r:id="rId10"/>
    <p:sldId id="2286" r:id="rId11"/>
    <p:sldId id="2287" r:id="rId12"/>
    <p:sldId id="2288" r:id="rId13"/>
    <p:sldId id="2289" r:id="rId14"/>
    <p:sldId id="2290" r:id="rId15"/>
    <p:sldId id="2291" r:id="rId16"/>
    <p:sldId id="2292" r:id="rId17"/>
    <p:sldId id="2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86"/>
  </p:normalViewPr>
  <p:slideViewPr>
    <p:cSldViewPr snapToGrid="0">
      <p:cViewPr varScale="1">
        <p:scale>
          <a:sx n="101" d="100"/>
          <a:sy n="101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714376"/>
            <a:ext cx="10972800" cy="72985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26F2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04F3A3-07FE-7F4D-9B0A-0854B6AD7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865" y="1599442"/>
            <a:ext cx="10972271" cy="492321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rgbClr val="40404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40404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rgbClr val="40404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rgbClr val="40404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solidFill>
                  <a:srgbClr val="40404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subhead</a:t>
            </a:r>
          </a:p>
          <a:p>
            <a:pPr lvl="0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1FD89-BAA1-324D-9939-B27FC09E5319}"/>
              </a:ext>
            </a:extLst>
          </p:cNvPr>
          <p:cNvSpPr/>
          <p:nvPr userDrawn="1"/>
        </p:nvSpPr>
        <p:spPr>
          <a:xfrm>
            <a:off x="609600" y="1458815"/>
            <a:ext cx="3914665" cy="4488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75D83-1F0B-BF4D-BE7B-4FC075427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865" y="2246970"/>
            <a:ext cx="10972271" cy="3550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1"/>
                </a:solidFill>
              </a:defRPr>
            </a:lvl1pPr>
            <a:lvl2pPr>
              <a:defRPr>
                <a:solidFill>
                  <a:srgbClr val="404041"/>
                </a:solidFill>
              </a:defRPr>
            </a:lvl2pPr>
            <a:lvl3pPr>
              <a:defRPr>
                <a:solidFill>
                  <a:srgbClr val="404041"/>
                </a:solidFill>
              </a:defRPr>
            </a:lvl3pPr>
            <a:lvl4pPr>
              <a:defRPr>
                <a:solidFill>
                  <a:srgbClr val="404041"/>
                </a:solidFill>
              </a:defRPr>
            </a:lvl4pPr>
            <a:lvl5pPr>
              <a:defRPr>
                <a:solidFill>
                  <a:srgbClr val="40404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74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53EA-3037-798A-FF4D-C7DC4C5B6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ESHWAR PAMULA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ANYWARE ROBOTICS TECHNICAL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912D-CB15-4466-8985-3409611B1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Allegion Interconnect Functions and FSAE Anti-Roll Bar Design </a:t>
            </a:r>
          </a:p>
        </p:txBody>
      </p:sp>
    </p:spTree>
    <p:extLst>
      <p:ext uri="{BB962C8B-B14F-4D97-AF65-F5344CB8AC3E}">
        <p14:creationId xmlns:p14="http://schemas.microsoft.com/office/powerpoint/2010/main" val="75891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06A2-B9BE-31DB-7BA3-2EC9337B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5A79-0730-D732-1BB9-33BFFBA6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THOSE targets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1F0A3-2D1D-9535-2312-78D29FC3AB83}"/>
                  </a:ext>
                </a:extLst>
              </p:cNvPr>
              <p:cNvSpPr txBox="1"/>
              <p:nvPr/>
            </p:nvSpPr>
            <p:spPr>
              <a:xfrm>
                <a:off x="303905" y="1439480"/>
                <a:ext cx="5903258" cy="455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Determining required bar stiffness in the context of the motion ratio and moment arm length.</a:t>
                </a:r>
              </a:p>
              <a:p>
                <a:endParaRPr lang="en-US" dirty="0"/>
              </a:p>
              <a:p>
                <a:r>
                  <a:rPr lang="en-US" dirty="0"/>
                  <a:t>STEPS: 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Motion Ratio – Input from Rocker Kinematics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Wheel Movement = sin(1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* track width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Bar Movement = Wheel Movement * Motion Ratio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Bar Rotation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𝑚𝑜𝑣𝑒𝑚𝑒𝑛𝑡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𝑀𝑜𝑚𝑒𝑛𝑡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𝐿𝑒𝑛𝑔𝑡h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Bar Stiffness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𝑆𝑡𝑖𝑓𝑓𝑛𝑒𝑠𝑠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𝑅𝑜𝑡𝑎𝑡𝑖𝑜𝑛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𝑑𝑒𝑔𝑟𝑒𝑒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1F0A3-2D1D-9535-2312-78D29FC3A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5" y="1439480"/>
                <a:ext cx="5903258" cy="4558427"/>
              </a:xfrm>
              <a:prstGeom prst="rect">
                <a:avLst/>
              </a:prstGeom>
              <a:blipFill>
                <a:blip r:embed="rId2"/>
                <a:stretch>
                  <a:fillRect l="-1075" t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03770C-CB34-8FF4-C229-5BA8ADA1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76" y="2284030"/>
            <a:ext cx="5994911" cy="21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87A4-CA61-7324-53AF-2A149609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3B6BA-F3B4-51BC-8633-087BAEBB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THOSE targets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F5F3F8-B5BB-356D-9E75-576C45199A77}"/>
                  </a:ext>
                </a:extLst>
              </p:cNvPr>
              <p:cNvSpPr txBox="1"/>
              <p:nvPr/>
            </p:nvSpPr>
            <p:spPr>
              <a:xfrm>
                <a:off x="303905" y="1439480"/>
                <a:ext cx="6742354" cy="5636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Focusing on front ARB since it was a bigger challenge (T-bar):</a:t>
                </a:r>
              </a:p>
              <a:p>
                <a:endParaRPr lang="en-US" dirty="0"/>
              </a:p>
              <a:p>
                <a:r>
                  <a:rPr lang="en-US" dirty="0"/>
                  <a:t>First choice of material was steel – easy to work with and acceptable fatigue properties. </a:t>
                </a:r>
              </a:p>
              <a:p>
                <a:endParaRPr lang="en-US" dirty="0"/>
              </a:p>
              <a:p>
                <a:r>
                  <a:rPr lang="en-US" dirty="0"/>
                  <a:t>STEPS: 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𝐴𝑟𝑒𝑎</m:t>
                    </m:r>
                    <m:r>
                      <a:rPr lang="en-US" sz="18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𝑀𝑂𝐼</m:t>
                    </m:r>
                    <m:r>
                      <a:rPr lang="en-US" sz="18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32</m:t>
                        </m:r>
                      </m:den>
                    </m:f>
                    <m:d>
                      <m:d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sSup>
                          <m:sSup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sSup>
                          <m:sSup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sz="1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G = Shear Modulus of Elasticity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80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𝐾</m:t>
                    </m:r>
                    <m:d>
                      <m:d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800" kern="0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Nm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800" kern="0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deg</m:t>
                            </m:r>
                          </m:den>
                        </m:f>
                      </m:e>
                    </m:d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∘</m:t>
                        </m:r>
                      </m:sup>
                    </m:sSup>
                    <m:r>
                      <a:rPr lang="en-US" sz="18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𝑟𝑜𝑡𝑎𝑡𝑖𝑜𝑛</m:t>
                    </m:r>
                  </m:oMath>
                </a14:m>
                <a:endParaRPr lang="en-US" i="1" kern="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i="1" kern="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𝑀𝑎𝑥</m:t>
                        </m:r>
                        <m:r>
                          <a:rPr lang="en-US" sz="1800" b="0" i="1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b="0" i="1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𝑆𝑡𝑟𝑒𝑠𝑠</m:t>
                        </m:r>
                        <m:r>
                          <a:rPr lang="en-US" sz="1800" b="0" i="1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i="1" kern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800" kern="0">
                                <a:effectLst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Stiffness</m:t>
                            </m:r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800" kern="0">
                                    <a:effectLst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sub>
                            </m:sSub>
                          </m:e>
                        </m:d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</m:oMath>
                </a14:m>
                <a:r>
                  <a:rPr lang="en-US" i="1" dirty="0"/>
                  <a:t> = Tensile Yield Strength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</m:t>
                        </m:r>
                      </m:sub>
                    </m:sSub>
                  </m:oMath>
                </a14:m>
                <a:r>
                  <a:rPr lang="en-US" i="1" dirty="0"/>
                  <a:t> = Shear Yield Strength = 0.5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𝑡𝑦</m:t>
                        </m:r>
                      </m:sub>
                    </m:sSub>
                  </m:oMath>
                </a14:m>
                <a:r>
                  <a:rPr lang="en-US" i="1" dirty="0"/>
                  <a:t> (Shirley’s ME Design Approximation)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F5F3F8-B5BB-356D-9E75-576C4519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5" y="1439480"/>
                <a:ext cx="6742354" cy="5636543"/>
              </a:xfrm>
              <a:prstGeom prst="rect">
                <a:avLst/>
              </a:prstGeom>
              <a:blipFill>
                <a:blip r:embed="rId2"/>
                <a:stretch>
                  <a:fillRect l="-942" t="-449" r="-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6B9183-3B26-E0AA-9997-A8D388E3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14" y="2500673"/>
            <a:ext cx="5186081" cy="3138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44037-3B80-3A0D-00FC-66F920C5A2CC}"/>
              </a:ext>
            </a:extLst>
          </p:cNvPr>
          <p:cNvSpPr txBox="1"/>
          <p:nvPr/>
        </p:nvSpPr>
        <p:spPr>
          <a:xfrm>
            <a:off x="8814877" y="5733826"/>
            <a:ext cx="22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 – Not Acceptable</a:t>
            </a:r>
          </a:p>
        </p:txBody>
      </p:sp>
    </p:spTree>
    <p:extLst>
      <p:ext uri="{BB962C8B-B14F-4D97-AF65-F5344CB8AC3E}">
        <p14:creationId xmlns:p14="http://schemas.microsoft.com/office/powerpoint/2010/main" val="330873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F4D2F-2B83-338B-05F7-9EED4407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BA50-9A6B-7108-25AE-141E04DD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THOSE targets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FB8E1-C6A1-7BEA-8398-60FC1651F97E}"/>
              </a:ext>
            </a:extLst>
          </p:cNvPr>
          <p:cNvSpPr txBox="1"/>
          <p:nvPr/>
        </p:nvSpPr>
        <p:spPr>
          <a:xfrm>
            <a:off x="487636" y="2267820"/>
            <a:ext cx="4892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Focusing on front ARB since it was a bigger challenge (T-bar):</a:t>
            </a:r>
          </a:p>
          <a:p>
            <a:endParaRPr lang="en-US" dirty="0"/>
          </a:p>
          <a:p>
            <a:r>
              <a:rPr lang="en-US" dirty="0"/>
              <a:t>Titanium has lower shear modulus (less stiff) but higher shear yield strength. </a:t>
            </a:r>
          </a:p>
          <a:p>
            <a:endParaRPr lang="en-US" dirty="0"/>
          </a:p>
          <a:p>
            <a:r>
              <a:rPr lang="en-US" dirty="0"/>
              <a:t>Thicker bar compared to steel to meet targets. </a:t>
            </a:r>
          </a:p>
          <a:p>
            <a:endParaRPr lang="en-US" dirty="0"/>
          </a:p>
          <a:p>
            <a:r>
              <a:rPr lang="en-US" dirty="0"/>
              <a:t>Lower F.O.S than we would typically accept but ARB is not a critical component in terms of damages to the car in the event of failure.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40690-BA70-C2D9-81B2-4245CAAA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678" y="2077668"/>
            <a:ext cx="5883729" cy="360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89B6-5D25-C754-0155-75679F60C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71A8-9C93-A247-DAF9-2C774F1B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THOSE targets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8802D-59B6-0144-C489-DC64391281B9}"/>
              </a:ext>
            </a:extLst>
          </p:cNvPr>
          <p:cNvSpPr txBox="1"/>
          <p:nvPr/>
        </p:nvSpPr>
        <p:spPr>
          <a:xfrm>
            <a:off x="466121" y="1532582"/>
            <a:ext cx="6440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traditional twist bar set up in the from leads to a small moment arm.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increases the deflection of the twist bar, lower F.O.S.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longer length of twist bar, however this is overpowered by the reduction in moment arm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Wanted to keep height below the top of the chassis.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D2625-1095-2C0C-C5AD-231CA7EE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381" y="1661098"/>
            <a:ext cx="4892039" cy="4268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F7A3B-F606-C175-5BA3-9271E688B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4357687"/>
            <a:ext cx="4892040" cy="21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9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6D281-A160-96C0-AD85-52766D844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BCB0-2CB9-BA47-7D44-E0ED3F4E3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THOSE targets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96C6E7-99BF-AE3D-D104-E42118A045A5}"/>
                  </a:ext>
                </a:extLst>
              </p:cNvPr>
              <p:cNvSpPr txBox="1"/>
              <p:nvPr/>
            </p:nvSpPr>
            <p:spPr>
              <a:xfrm>
                <a:off x="466120" y="1532582"/>
                <a:ext cx="7042717" cy="318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Adjustment blade rotates 90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to stiffen or soften the bar.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Fixed end Cantilever Beam Equations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𝑂𝐷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8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sz="18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Deflection</m:t>
                      </m:r>
                      <m:r>
                        <m:rPr>
                          <m:nor/>
                        </m:rPr>
                        <a:rPr lang="en-US" sz="1800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ratio</m:t>
                      </m:r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Deflection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Twist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bar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Deflection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Adjustment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bar</m:t>
                          </m:r>
                        </m:den>
                      </m:f>
                    </m:oMath>
                  </m:oMathPara>
                </a14:m>
                <a:endParaRPr lang="en-US" sz="1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96C6E7-99BF-AE3D-D104-E42118A0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20" y="1532582"/>
                <a:ext cx="7042717" cy="3189271"/>
              </a:xfrm>
              <a:prstGeom prst="rect">
                <a:avLst/>
              </a:prstGeom>
              <a:blipFill>
                <a:blip r:embed="rId2"/>
                <a:stretch>
                  <a:fillRect l="-540" t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D1B7CB-3D9B-847F-A63B-CBC82BF9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5"/>
          <a:stretch/>
        </p:blipFill>
        <p:spPr>
          <a:xfrm>
            <a:off x="7606540" y="1405641"/>
            <a:ext cx="4246829" cy="5156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14781-6D5A-C8BA-8233-BC91F9FD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94" y="4608613"/>
            <a:ext cx="3090148" cy="20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690B0-95F2-9F2F-CFFD-E62615D6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87A1-0C2E-AD60-CAF2-BE933E52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Chassis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F2911-9743-B675-5D1D-231370E9E7B3}"/>
              </a:ext>
            </a:extLst>
          </p:cNvPr>
          <p:cNvSpPr txBox="1"/>
          <p:nvPr/>
        </p:nvSpPr>
        <p:spPr>
          <a:xfrm>
            <a:off x="466120" y="1532582"/>
            <a:ext cx="50633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chassis torsional stiffness is not high enough to transmit load between axles, ARBs will be ineffective.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70% effectiveness as the goal for chassis stiffness.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 roll stiffness, chassis stiffness, and rear roll stiffness are 3 springs in series.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a torque to the front suspension and found roll distribution for varied chassis stiffness.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was set at 1350 Nm/deg.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C9947-5CF4-A4AB-A0C6-09FED8FFB280}"/>
              </a:ext>
            </a:extLst>
          </p:cNvPr>
          <p:cNvSpPr txBox="1"/>
          <p:nvPr/>
        </p:nvSpPr>
        <p:spPr>
          <a:xfrm>
            <a:off x="6938682" y="1532582"/>
            <a:ext cx="5253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Bolts are in shear, decided on 4 bolts on the mount to spread out the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Cylindrical hardpoints in the chassis layup for each bolt.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Provided maximum torque from bar on the chassis.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BCCE0-D9AB-6E80-FB16-F419F045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014" y="4357687"/>
            <a:ext cx="2929666" cy="228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4A3D1-41FE-D232-AEF4-54C3A4B4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E109-9587-881E-C65E-528579D4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manufacturing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1883A-8954-2298-F9DC-597A090470C9}"/>
              </a:ext>
            </a:extLst>
          </p:cNvPr>
          <p:cNvSpPr txBox="1"/>
          <p:nvPr/>
        </p:nvSpPr>
        <p:spPr>
          <a:xfrm>
            <a:off x="466121" y="1532582"/>
            <a:ext cx="3374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my first time working with CNC lathe, so I mostly shadowed the Suspension Lead to learn how to use the machine for making these parts.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Rear ARB which was welded, I worked on designing and water jetting the locating plate.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1A11A-55F0-8272-A0AF-2FE9F058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70" y="1550627"/>
            <a:ext cx="2828824" cy="2492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B945B-CC41-4086-52F5-C63800173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33" y="1547836"/>
            <a:ext cx="4652985" cy="249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57FA1-2384-06E0-62D5-5DA2B8D04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308" y="4164282"/>
            <a:ext cx="4740238" cy="24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D06A5-DEA1-BEF2-23ED-7C619A1D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8723-F14E-EB18-5578-977AA60E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9FE17-7665-1D0D-9C07-65D74BEB3237}"/>
              </a:ext>
            </a:extLst>
          </p:cNvPr>
          <p:cNvSpPr txBox="1"/>
          <p:nvPr/>
        </p:nvSpPr>
        <p:spPr>
          <a:xfrm>
            <a:off x="250968" y="1555082"/>
            <a:ext cx="53107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in roll distribution for different ARB positions show that the roll stiffnesses are changing.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Measured with linear potentiometers on each spring and damper unit.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Roll Gradient used to find total Roll Stiffness for various ARB settings.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DA131-01A0-D29F-F032-4D345174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12" y="3574330"/>
            <a:ext cx="3859288" cy="727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35B69-826E-E9C3-1FA8-8131C831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34" y="1552746"/>
            <a:ext cx="2554330" cy="3571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B47F6-5DFC-A744-7CA9-50C37DA3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597" y="1564529"/>
            <a:ext cx="3116391" cy="3576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E64954-2D61-AC83-990D-A43736075227}"/>
              </a:ext>
            </a:extLst>
          </p:cNvPr>
          <p:cNvSpPr txBox="1"/>
          <p:nvPr/>
        </p:nvSpPr>
        <p:spPr>
          <a:xfrm>
            <a:off x="7673618" y="5281652"/>
            <a:ext cx="43837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Theoretical No ARB (excluding tire) = 702</a:t>
            </a:r>
          </a:p>
          <a:p>
            <a:r>
              <a:rPr lang="en-US" dirty="0"/>
              <a:t>Measured: 738</a:t>
            </a:r>
          </a:p>
          <a:p>
            <a:r>
              <a:rPr lang="en-US" dirty="0"/>
              <a:t>Theoretical with front ARB = 752</a:t>
            </a:r>
          </a:p>
          <a:p>
            <a:r>
              <a:rPr lang="en-US" dirty="0"/>
              <a:t>Measured = 796.85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2A559F-FFFE-0754-DDE9-1F89D75C70D4}"/>
                  </a:ext>
                </a:extLst>
              </p:cNvPr>
              <p:cNvSpPr txBox="1"/>
              <p:nvPr/>
            </p:nvSpPr>
            <p:spPr>
              <a:xfrm>
                <a:off x="134641" y="5563267"/>
                <a:ext cx="7266620" cy="11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i="1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Roll</m:t>
                      </m:r>
                      <m:r>
                        <m:rPr>
                          <m:nor/>
                        </m:rPr>
                        <a:rPr lang="en-US" sz="1800" i="1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i="1" kern="0" smtClean="0">
                          <a:effectLst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Stiffness</m:t>
                      </m:r>
                      <m:d>
                        <m:dPr>
                          <m:ctrlP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800" i="1" kern="0">
                                  <a:effectLst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Nm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800" i="1" kern="0">
                                  <a:effectLst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deg</m:t>
                              </m:r>
                            </m:den>
                          </m:f>
                        </m:e>
                      </m:d>
                      <m:r>
                        <a:rPr lang="en-US" sz="18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Mass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kg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moment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arm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𝑤𝑒𝑖𝑔h𝑡𝑑𝑖𝑠𝑡𝑟𝑖𝑏𝑢𝑡𝑖𝑜𝑛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Roll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i="1" kern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Gradient</m:t>
                          </m:r>
                          <m:d>
                            <m:dPr>
                              <m:ctrlPr>
                                <a:rPr lang="en-US" sz="18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800" i="1" kern="0">
                                      <a:effectLst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deg</m:t>
                                  </m:r>
                                </m:num>
                                <m:den>
                                  <m:r>
                                    <a:rPr lang="en-US" sz="1800" i="1" ker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lit/>
                            </m:rP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18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9.81</m:t>
                          </m:r>
                        </m:den>
                      </m:f>
                    </m:oMath>
                  </m:oMathPara>
                </a14:m>
                <a:endParaRPr lang="en-US" sz="1800" i="1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2A559F-FFFE-0754-DDE9-1F89D75C7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41" y="5563267"/>
                <a:ext cx="7266620" cy="1175515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C2F8-65D3-6427-1F05-536FA34A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3F935-E525-CCFC-4F80-36206264D876}"/>
              </a:ext>
            </a:extLst>
          </p:cNvPr>
          <p:cNvSpPr txBox="1"/>
          <p:nvPr/>
        </p:nvSpPr>
        <p:spPr>
          <a:xfrm>
            <a:off x="787101" y="1859339"/>
            <a:ext cx="10617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FSAE Suspension Engineer for Formula Buckeyes for 2 years. </a:t>
            </a:r>
          </a:p>
          <a:p>
            <a:r>
              <a:rPr lang="en-US" dirty="0"/>
              <a:t>Helped design, test, and manufacture mounts, uprights, and hardpoints using Mill and Lathe. </a:t>
            </a:r>
          </a:p>
          <a:p>
            <a:r>
              <a:rPr lang="en-US" dirty="0"/>
              <a:t>Helped design, test, and manufacture uprights and anti roll bar using SolidWorks and CNC Mill.</a:t>
            </a:r>
          </a:p>
          <a:p>
            <a:r>
              <a:rPr lang="en-US" dirty="0"/>
              <a:t>Secured 3</a:t>
            </a:r>
            <a:r>
              <a:rPr lang="en-US" baseline="30000" dirty="0"/>
              <a:t>rd</a:t>
            </a:r>
            <a:r>
              <a:rPr lang="en-US" dirty="0"/>
              <a:t> Overall at Michigan FSAE (ICE) after 22 years. </a:t>
            </a:r>
          </a:p>
          <a:p>
            <a:endParaRPr lang="en-US" dirty="0"/>
          </a:p>
          <a:p>
            <a:r>
              <a:rPr lang="en-US" dirty="0"/>
              <a:t>R&amp;D Mechanical Engineering Intern at Allegion (Summer 2024)</a:t>
            </a:r>
          </a:p>
          <a:p>
            <a:r>
              <a:rPr lang="en-US" dirty="0"/>
              <a:t>Worked on the residential NPD locks division. </a:t>
            </a:r>
          </a:p>
          <a:p>
            <a:endParaRPr lang="en-US" dirty="0"/>
          </a:p>
          <a:p>
            <a:r>
              <a:rPr lang="en-US" dirty="0"/>
              <a:t>Undergrad Research:</a:t>
            </a:r>
          </a:p>
          <a:p>
            <a:r>
              <a:rPr lang="en-US" dirty="0"/>
              <a:t>AI Driven Topology Optimization for Multi-functional Materials and Intelligent Design Laboratory. </a:t>
            </a:r>
          </a:p>
          <a:p>
            <a:r>
              <a:rPr lang="en-US" dirty="0"/>
              <a:t>Commercial Polymer Gear Testing at Gear &amp; Power Transmission Laboratory. </a:t>
            </a:r>
          </a:p>
        </p:txBody>
      </p:sp>
    </p:spTree>
    <p:extLst>
      <p:ext uri="{BB962C8B-B14F-4D97-AF65-F5344CB8AC3E}">
        <p14:creationId xmlns:p14="http://schemas.microsoft.com/office/powerpoint/2010/main" val="149720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07CB95-6FA9-18D6-C6AC-F54DE3D4E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BE70-E042-5ABD-70A1-DDB048B8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Allegion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72720-2560-7A9D-7C0C-1ED5741D9BAB}"/>
              </a:ext>
            </a:extLst>
          </p:cNvPr>
          <p:cNvSpPr txBox="1"/>
          <p:nvPr/>
        </p:nvSpPr>
        <p:spPr>
          <a:xfrm>
            <a:off x="864737" y="2560319"/>
            <a:ext cx="7076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R&amp;D Mechanical Engineering Intern at Allegion (Summer 2024)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on the residential NPD locks division.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a new Interconnect design with 7 parts and 2 CAMs.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2 new escutcheons to house all the new and reused components for the locks. </a:t>
            </a:r>
          </a:p>
        </p:txBody>
      </p:sp>
      <p:pic>
        <p:nvPicPr>
          <p:cNvPr id="5" name="Picture 4" descr="A colorful metal object with different colored parts&#10;&#10;Description automatically generated with medium confidence">
            <a:extLst>
              <a:ext uri="{FF2B5EF4-FFF2-40B4-BE49-F238E27FC236}">
                <a16:creationId xmlns:a16="http://schemas.microsoft.com/office/drawing/2014/main" id="{9ADCE707-7516-013C-73E3-0BDA8A06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39" y="1430767"/>
            <a:ext cx="261805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7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01B5-2DF4-46EF-AD3B-CD924396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35" y="822097"/>
            <a:ext cx="4618616" cy="67212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Assembly Process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1FFB004-1CB0-9A5A-904C-FAE5789BA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" r="9195"/>
          <a:stretch/>
        </p:blipFill>
        <p:spPr bwMode="auto">
          <a:xfrm>
            <a:off x="2517788" y="3181263"/>
            <a:ext cx="590341" cy="9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rectangular object with holes&#10;&#10;Description automatically generated">
            <a:extLst>
              <a:ext uri="{FF2B5EF4-FFF2-40B4-BE49-F238E27FC236}">
                <a16:creationId xmlns:a16="http://schemas.microsoft.com/office/drawing/2014/main" id="{D3F40028-D54B-4CCE-D0DB-3190DBE5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14" y="2009915"/>
            <a:ext cx="1975996" cy="3751723"/>
          </a:xfrm>
          <a:prstGeom prst="rect">
            <a:avLst/>
          </a:prstGeom>
        </p:spPr>
      </p:pic>
      <p:pic>
        <p:nvPicPr>
          <p:cNvPr id="12" name="Picture 11" descr="A colorful piece of machine&#10;&#10;Description automatically generated with medium confidence">
            <a:extLst>
              <a:ext uri="{FF2B5EF4-FFF2-40B4-BE49-F238E27FC236}">
                <a16:creationId xmlns:a16="http://schemas.microsoft.com/office/drawing/2014/main" id="{CDC79738-B0FA-14C5-DD55-217B3DF37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513" y="303077"/>
            <a:ext cx="2292340" cy="4584680"/>
          </a:xfrm>
          <a:prstGeom prst="rect">
            <a:avLst/>
          </a:prstGeom>
        </p:spPr>
      </p:pic>
      <p:pic>
        <p:nvPicPr>
          <p:cNvPr id="14" name="Picture 13" descr="A grey metal object with a hole&#10;&#10;Description automatically generated">
            <a:extLst>
              <a:ext uri="{FF2B5EF4-FFF2-40B4-BE49-F238E27FC236}">
                <a16:creationId xmlns:a16="http://schemas.microsoft.com/office/drawing/2014/main" id="{BCF55D95-F5D2-8F5C-8B27-1464E5EB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03" y="1710516"/>
            <a:ext cx="1868103" cy="2521479"/>
          </a:xfrm>
          <a:prstGeom prst="rect">
            <a:avLst/>
          </a:prstGeom>
        </p:spPr>
      </p:pic>
      <p:pic>
        <p:nvPicPr>
          <p:cNvPr id="16" name="Picture 15" descr="A metal frame with a square hole&#10;&#10;Description automatically generated with medium confidence">
            <a:extLst>
              <a:ext uri="{FF2B5EF4-FFF2-40B4-BE49-F238E27FC236}">
                <a16:creationId xmlns:a16="http://schemas.microsoft.com/office/drawing/2014/main" id="{8C2C5860-13CD-62AA-4B06-A5F833A69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310" y="2373249"/>
            <a:ext cx="1678054" cy="2123086"/>
          </a:xfrm>
          <a:prstGeom prst="rect">
            <a:avLst/>
          </a:prstGeom>
        </p:spPr>
      </p:pic>
      <p:pic>
        <p:nvPicPr>
          <p:cNvPr id="18" name="Picture 17" descr="A close-up of a locked sign&#10;&#10;Description automatically generated">
            <a:extLst>
              <a:ext uri="{FF2B5EF4-FFF2-40B4-BE49-F238E27FC236}">
                <a16:creationId xmlns:a16="http://schemas.microsoft.com/office/drawing/2014/main" id="{F7724009-275E-EDA1-2E68-898778FA0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197" y="2883797"/>
            <a:ext cx="1414823" cy="2003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5632B0-BB81-7BA5-A14C-CDE19CABA73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33322E"/>
              </a:clrFrom>
              <a:clrTo>
                <a:srgbClr val="33322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4591" y="4306273"/>
            <a:ext cx="518714" cy="821298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B4132F1F-EEC7-C85C-C863-0CA81AE9A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5" y="3262534"/>
            <a:ext cx="2485798" cy="2521479"/>
          </a:xfrm>
          <a:prstGeom prst="rect">
            <a:avLst/>
          </a:prstGeom>
        </p:spPr>
      </p:pic>
      <p:pic>
        <p:nvPicPr>
          <p:cNvPr id="27" name="Picture 2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486A2B89-7A48-0089-03EF-6BA2C8DF9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52651">
            <a:off x="1235877" y="4386815"/>
            <a:ext cx="2360689" cy="148151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CDB563D-A5B2-00C4-E9A0-BE598A99B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59" t="-8576" r="-243" b="67906"/>
          <a:stretch/>
        </p:blipFill>
        <p:spPr bwMode="auto">
          <a:xfrm>
            <a:off x="8168752" y="1391212"/>
            <a:ext cx="715524" cy="15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903A85-6C4B-054B-C743-294A3CC9907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548953" y="5761637"/>
            <a:ext cx="220561" cy="274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92C051-F2FB-FD46-924F-22D79D676389}"/>
              </a:ext>
            </a:extLst>
          </p:cNvPr>
          <p:cNvSpPr txBox="1"/>
          <p:nvPr/>
        </p:nvSpPr>
        <p:spPr>
          <a:xfrm>
            <a:off x="2769514" y="5912792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FI+ Lever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0AF05D-F021-B04E-15E0-99CF03711701}"/>
              </a:ext>
            </a:extLst>
          </p:cNvPr>
          <p:cNvSpPr txBox="1"/>
          <p:nvPr/>
        </p:nvSpPr>
        <p:spPr>
          <a:xfrm>
            <a:off x="1333623" y="3031701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 Thumbturn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50EB99-FC31-B847-7F2C-2F6350ED18CC}"/>
              </a:ext>
            </a:extLst>
          </p:cNvPr>
          <p:cNvCxnSpPr>
            <a:cxnSpLocks/>
            <a:stCxn id="33" idx="2"/>
            <a:endCxn id="6" idx="1"/>
          </p:cNvCxnSpPr>
          <p:nvPr/>
        </p:nvCxnSpPr>
        <p:spPr>
          <a:xfrm>
            <a:off x="1929299" y="3277922"/>
            <a:ext cx="588489" cy="355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D3E434-9637-2AA8-43FA-6A67F8FE9015}"/>
              </a:ext>
            </a:extLst>
          </p:cNvPr>
          <p:cNvCxnSpPr>
            <a:cxnSpLocks/>
          </p:cNvCxnSpPr>
          <p:nvPr/>
        </p:nvCxnSpPr>
        <p:spPr>
          <a:xfrm>
            <a:off x="3917942" y="5569919"/>
            <a:ext cx="191370" cy="3250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E65DB75-4B59-E8F8-AB2A-11E27AE87F39}"/>
              </a:ext>
            </a:extLst>
          </p:cNvPr>
          <p:cNvSpPr txBox="1"/>
          <p:nvPr/>
        </p:nvSpPr>
        <p:spPr>
          <a:xfrm>
            <a:off x="3851065" y="5912792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Escutcheon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0750ED-09D1-F475-B799-D978E8AEC855}"/>
              </a:ext>
            </a:extLst>
          </p:cNvPr>
          <p:cNvCxnSpPr>
            <a:cxnSpLocks/>
            <a:stCxn id="18" idx="2"/>
            <a:endCxn id="49" idx="0"/>
          </p:cNvCxnSpPr>
          <p:nvPr/>
        </p:nvCxnSpPr>
        <p:spPr>
          <a:xfrm>
            <a:off x="4957609" y="4887757"/>
            <a:ext cx="509474" cy="510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C8828D7-12C5-4B1B-70CA-609D7A4E694C}"/>
              </a:ext>
            </a:extLst>
          </p:cNvPr>
          <p:cNvSpPr txBox="1"/>
          <p:nvPr/>
        </p:nvSpPr>
        <p:spPr>
          <a:xfrm>
            <a:off x="4843226" y="5398306"/>
            <a:ext cx="12477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Indicator Assembly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0812A0D-6AAF-1C55-74BE-C2634AF2913C}"/>
              </a:ext>
            </a:extLst>
          </p:cNvPr>
          <p:cNvCxnSpPr>
            <a:cxnSpLocks/>
          </p:cNvCxnSpPr>
          <p:nvPr/>
        </p:nvCxnSpPr>
        <p:spPr>
          <a:xfrm>
            <a:off x="6844186" y="4523273"/>
            <a:ext cx="347540" cy="4489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1ADEEF1-040B-D66D-D355-7B88320B7048}"/>
              </a:ext>
            </a:extLst>
          </p:cNvPr>
          <p:cNvSpPr txBox="1"/>
          <p:nvPr/>
        </p:nvSpPr>
        <p:spPr>
          <a:xfrm>
            <a:off x="6843704" y="5068954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 Housing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79461-7D87-6176-AF8B-787882B301AB}"/>
              </a:ext>
            </a:extLst>
          </p:cNvPr>
          <p:cNvCxnSpPr>
            <a:cxnSpLocks/>
            <a:stCxn id="19" idx="2"/>
            <a:endCxn id="57" idx="0"/>
          </p:cNvCxnSpPr>
          <p:nvPr/>
        </p:nvCxnSpPr>
        <p:spPr>
          <a:xfrm>
            <a:off x="6323948" y="5127571"/>
            <a:ext cx="81024" cy="431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950B4D9-9F0F-B6D7-26AB-8CDF4E3BCBBD}"/>
              </a:ext>
            </a:extLst>
          </p:cNvPr>
          <p:cNvSpPr txBox="1"/>
          <p:nvPr/>
        </p:nvSpPr>
        <p:spPr>
          <a:xfrm>
            <a:off x="6103447" y="5559235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Springs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6FADCD-1C37-14EE-F608-54B1082068C4}"/>
              </a:ext>
            </a:extLst>
          </p:cNvPr>
          <p:cNvSpPr txBox="1"/>
          <p:nvPr/>
        </p:nvSpPr>
        <p:spPr>
          <a:xfrm>
            <a:off x="5673747" y="1490941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Backplate + CAM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27B649-47A5-82DD-972C-6B46090CF9A1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6263011" y="1737162"/>
            <a:ext cx="580693" cy="471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F7B6AB0-BCC4-7DC0-D64A-2DD5A0C3A026}"/>
              </a:ext>
            </a:extLst>
          </p:cNvPr>
          <p:cNvSpPr txBox="1"/>
          <p:nvPr/>
        </p:nvSpPr>
        <p:spPr>
          <a:xfrm>
            <a:off x="7081488" y="1376751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Retaining 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869864-6B3B-A82C-BD58-7EB1A38E8DB2}"/>
              </a:ext>
            </a:extLst>
          </p:cNvPr>
          <p:cNvSpPr txBox="1"/>
          <p:nvPr/>
        </p:nvSpPr>
        <p:spPr>
          <a:xfrm>
            <a:off x="8028153" y="1145606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Screws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C1ABA83-D87C-44F7-ACC4-7693D3D23B45}"/>
              </a:ext>
            </a:extLst>
          </p:cNvPr>
          <p:cNvCxnSpPr>
            <a:cxnSpLocks/>
            <a:endCxn id="65" idx="2"/>
          </p:cNvCxnSpPr>
          <p:nvPr/>
        </p:nvCxnSpPr>
        <p:spPr>
          <a:xfrm flipH="1" flipV="1">
            <a:off x="7588198" y="1622972"/>
            <a:ext cx="629977" cy="920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97798A5-8D98-2EBA-DC18-9E654B5152D6}"/>
              </a:ext>
            </a:extLst>
          </p:cNvPr>
          <p:cNvCxnSpPr>
            <a:cxnSpLocks/>
          </p:cNvCxnSpPr>
          <p:nvPr/>
        </p:nvCxnSpPr>
        <p:spPr>
          <a:xfrm>
            <a:off x="8296309" y="1386499"/>
            <a:ext cx="139578" cy="260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006130-589D-2315-2319-73A8BA2C5FE7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526514" y="4907244"/>
            <a:ext cx="52672" cy="544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2A8CB39-D9A9-BEA1-6B53-B19F76E5B445}"/>
              </a:ext>
            </a:extLst>
          </p:cNvPr>
          <p:cNvSpPr txBox="1"/>
          <p:nvPr/>
        </p:nvSpPr>
        <p:spPr>
          <a:xfrm>
            <a:off x="7949847" y="545196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Apollo Spring Cage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A3B8110-B4F8-F2CE-3EC7-666E0EB572B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9462477" y="4426919"/>
            <a:ext cx="458721" cy="6781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96170E6-6457-697C-D0F6-10DEA40BA4F1}"/>
              </a:ext>
            </a:extLst>
          </p:cNvPr>
          <p:cNvSpPr txBox="1"/>
          <p:nvPr/>
        </p:nvSpPr>
        <p:spPr>
          <a:xfrm>
            <a:off x="9302952" y="5105052"/>
            <a:ext cx="1236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 Slider Assembly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8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FA4E09-D968-916C-8EE9-57600773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3BA9-652B-BC5F-5F40-067E167E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Section view &amp; WORKING</a:t>
            </a:r>
          </a:p>
        </p:txBody>
      </p:sp>
      <p:pic>
        <p:nvPicPr>
          <p:cNvPr id="6" name="Picture 5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96C45A92-48F8-74DA-B89B-0F9F22C35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679" y="1566754"/>
            <a:ext cx="2370075" cy="4114800"/>
          </a:xfrm>
          <a:prstGeom prst="rect">
            <a:avLst/>
          </a:prstGeom>
        </p:spPr>
      </p:pic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262514FD-5554-2C2C-0084-1A32AD8D4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86" y="1566754"/>
            <a:ext cx="2708861" cy="4255636"/>
          </a:xfrm>
          <a:prstGeom prst="rect">
            <a:avLst/>
          </a:prstGeom>
        </p:spPr>
      </p:pic>
      <p:pic>
        <p:nvPicPr>
          <p:cNvPr id="11" name="IMG_6230 (1).mp4">
            <a:hlinkClick r:id="" action="ppaction://media"/>
            <a:extLst>
              <a:ext uri="{FF2B5EF4-FFF2-40B4-BE49-F238E27FC236}">
                <a16:creationId xmlns:a16="http://schemas.microsoft.com/office/drawing/2014/main" id="{5B429486-9ED5-FBE9-5DF5-8F8939FFA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8646" y="1566755"/>
            <a:ext cx="2314575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8C7542-DC9E-2188-9831-81D0F4B4B775}"/>
              </a:ext>
            </a:extLst>
          </p:cNvPr>
          <p:cNvSpPr txBox="1"/>
          <p:nvPr/>
        </p:nvSpPr>
        <p:spPr>
          <a:xfrm>
            <a:off x="2464076" y="6093102"/>
            <a:ext cx="726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Indicator Lock with Interconnect and the Electronic Lock with Interconnect.</a:t>
            </a:r>
          </a:p>
        </p:txBody>
      </p:sp>
    </p:spTree>
    <p:extLst>
      <p:ext uri="{BB962C8B-B14F-4D97-AF65-F5344CB8AC3E}">
        <p14:creationId xmlns:p14="http://schemas.microsoft.com/office/powerpoint/2010/main" val="21859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187C-CEA6-0FCA-398C-E7A6F70A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A70E-1C33-1F11-2548-92A686E5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FORMULA BUCKEYES FSAE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D3877-F780-B0B2-322D-7B1C64D43EB2}"/>
              </a:ext>
            </a:extLst>
          </p:cNvPr>
          <p:cNvSpPr txBox="1"/>
          <p:nvPr/>
        </p:nvSpPr>
        <p:spPr>
          <a:xfrm>
            <a:off x="787101" y="1527585"/>
            <a:ext cx="1009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the hard points (Birch Plywood) I designed and manufactured using Waterjet, Sander, and the Mill</a:t>
            </a:r>
          </a:p>
        </p:txBody>
      </p:sp>
      <p:pic>
        <p:nvPicPr>
          <p:cNvPr id="10" name="Picture 9" descr="A group of leather pieces on a table&#10;&#10;Description automatically generated">
            <a:extLst>
              <a:ext uri="{FF2B5EF4-FFF2-40B4-BE49-F238E27FC236}">
                <a16:creationId xmlns:a16="http://schemas.microsoft.com/office/drawing/2014/main" id="{E458BC6A-F653-A17C-07D1-420F1D16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82"/>
          <a:stretch/>
        </p:blipFill>
        <p:spPr>
          <a:xfrm>
            <a:off x="7706660" y="2291185"/>
            <a:ext cx="2954637" cy="3164416"/>
          </a:xfrm>
          <a:prstGeom prst="rect">
            <a:avLst/>
          </a:prstGeom>
        </p:spPr>
      </p:pic>
      <p:pic>
        <p:nvPicPr>
          <p:cNvPr id="12" name="Picture 11" descr="A hand holding a leather piece&#10;&#10;Description automatically generated">
            <a:extLst>
              <a:ext uri="{FF2B5EF4-FFF2-40B4-BE49-F238E27FC236}">
                <a16:creationId xmlns:a16="http://schemas.microsoft.com/office/drawing/2014/main" id="{53A316A3-6C56-5EEB-E370-BB84ED148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681" y="2291185"/>
            <a:ext cx="2954637" cy="3164416"/>
          </a:xfrm>
          <a:prstGeom prst="rect">
            <a:avLst/>
          </a:prstGeom>
        </p:spPr>
      </p:pic>
      <p:pic>
        <p:nvPicPr>
          <p:cNvPr id="14" name="Picture 13" descr="A close-up of a couple of wooden blocks&#10;&#10;Description automatically generated">
            <a:extLst>
              <a:ext uri="{FF2B5EF4-FFF2-40B4-BE49-F238E27FC236}">
                <a16:creationId xmlns:a16="http://schemas.microsoft.com/office/drawing/2014/main" id="{11382B9B-0D44-36AF-53E7-53CEA37B5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83" y="3977216"/>
            <a:ext cx="2392065" cy="1478385"/>
          </a:xfrm>
          <a:prstGeom prst="rect">
            <a:avLst/>
          </a:prstGeom>
        </p:spPr>
      </p:pic>
      <p:pic>
        <p:nvPicPr>
          <p:cNvPr id="16" name="Picture 15" descr="A wooden piece of wood&#10;&#10;Description automatically generated">
            <a:extLst>
              <a:ext uri="{FF2B5EF4-FFF2-40B4-BE49-F238E27FC236}">
                <a16:creationId xmlns:a16="http://schemas.microsoft.com/office/drawing/2014/main" id="{AF01D246-7EA4-F043-2775-D217B9A79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083" y="2291185"/>
            <a:ext cx="2392065" cy="14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9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FBD7-FFF7-6548-54A2-7AFB81CA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F438-A4D5-F84E-7C49-E718C693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FORMULA BUCKEYES: Anti-Roll Bar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D56AF-01D2-081B-1C9D-1344008B7E0A}"/>
              </a:ext>
            </a:extLst>
          </p:cNvPr>
          <p:cNvSpPr txBox="1"/>
          <p:nvPr/>
        </p:nvSpPr>
        <p:spPr>
          <a:xfrm>
            <a:off x="787100" y="1527585"/>
            <a:ext cx="10723581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Goals: </a:t>
            </a:r>
          </a:p>
          <a:p>
            <a:endParaRPr lang="en-US" sz="1900" dirty="0"/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000000"/>
                </a:solidFill>
                <a:effectLst/>
              </a:rPr>
              <a:t>Adjust the oversteer/understeer characteristics of the vehicle.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000000"/>
                </a:solidFill>
                <a:effectLst/>
              </a:rPr>
              <a:t>Want a wide enough adjustment range to achieve either at any time according to driver preference.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000000"/>
                </a:solidFill>
                <a:effectLst/>
              </a:rPr>
              <a:t>Keep weight to a minimum.</a:t>
            </a:r>
          </a:p>
          <a:p>
            <a:endParaRPr lang="en-US" sz="1900" dirty="0"/>
          </a:p>
          <a:p>
            <a:r>
              <a:rPr lang="en-US" sz="1900" dirty="0"/>
              <a:t>Design Scope:</a:t>
            </a:r>
          </a:p>
          <a:p>
            <a:endParaRPr lang="en-US" sz="1900" dirty="0"/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1D1D1D"/>
                </a:solidFill>
                <a:effectLst/>
              </a:rPr>
              <a:t>Design anti roll bars (ARBs) around existing pushrod – rocker suspension setup.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1D1D1D"/>
                </a:solidFill>
                <a:effectLst/>
              </a:rPr>
              <a:t>Continue with 4 corner spring setup.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1D1D1D"/>
                </a:solidFill>
                <a:effectLst/>
              </a:rPr>
              <a:t>Roll center location and CG height changes not considered.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900" dirty="0">
                <a:solidFill>
                  <a:srgbClr val="1D1D1D"/>
                </a:solidFill>
                <a:effectLst/>
              </a:rPr>
              <a:t>Overall chassis shape was treated as fixed.</a:t>
            </a:r>
          </a:p>
          <a:p>
            <a:endParaRPr lang="en-US" sz="1900" dirty="0">
              <a:solidFill>
                <a:srgbClr val="1D1D1D"/>
              </a:solidFill>
            </a:endParaRPr>
          </a:p>
          <a:p>
            <a:r>
              <a:rPr lang="en-US" sz="1900" dirty="0">
                <a:solidFill>
                  <a:srgbClr val="1D1D1D"/>
                </a:solidFill>
              </a:rPr>
              <a:t>Previous Stiffness Target was defined as 200 Nm/deg and the old bar did not meet this target. Did not know if this was accurate, the team decided to start from scratch. </a:t>
            </a:r>
            <a:endParaRPr lang="en-US" sz="1900" dirty="0">
              <a:solidFill>
                <a:srgbClr val="1D1D1D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3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E6E81-720D-134D-70AE-05BDDC8B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F3C2-4313-95EB-08D3-862E2F3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Setting specific targets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E785-AB0D-755B-6833-327F0D96B9BD}"/>
              </a:ext>
            </a:extLst>
          </p:cNvPr>
          <p:cNvSpPr txBox="1"/>
          <p:nvPr/>
        </p:nvSpPr>
        <p:spPr>
          <a:xfrm>
            <a:off x="303904" y="1439480"/>
            <a:ext cx="69897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Tire is sensitive to load.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COF at higher normal load. 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ARBs function by changing the Lateral Load Transfer Distribution (LLTD)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Stiffer front roll rate = more load transfer on the front axle = more understeer. 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Want the LLTD to be centered around CG location and have adjustment to be well in front or behind the CG.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4. Changing roll stiffness of one axle relative to the other changes LLTD. 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Stiffer front roll stiffness = more understeer.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CG location ~ 0.525 (52.5% rear)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A73E-2524-055E-25AF-216490802947}"/>
                  </a:ext>
                </a:extLst>
              </p:cNvPr>
              <p:cNvSpPr txBox="1"/>
              <p:nvPr/>
            </p:nvSpPr>
            <p:spPr>
              <a:xfrm>
                <a:off x="303904" y="4363029"/>
                <a:ext cx="6099586" cy="504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Overall Load Transfer Equation: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𝑐𝑔</m:t>
                            </m:r>
                          </m:sub>
                        </m:sSub>
                      </m:num>
                      <m:den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𝑇𝑟𝑎𝑐𝑘𝑊𝑖𝑑𝑡h</m:t>
                        </m:r>
                      </m:den>
                    </m:f>
                  </m:oMath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8A73E-2524-055E-25AF-216490802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4" y="4363029"/>
                <a:ext cx="6099586" cy="504433"/>
              </a:xfrm>
              <a:prstGeom prst="rect">
                <a:avLst/>
              </a:prstGeom>
              <a:blipFill>
                <a:blip r:embed="rId2"/>
                <a:stretch>
                  <a:fillRect l="-104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3C1E6CD-1AE6-4CB1-EC59-48541864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86" y="2256680"/>
            <a:ext cx="4806903" cy="2723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94BFB-42D4-0542-2362-1337764BF7A0}"/>
                  </a:ext>
                </a:extLst>
              </p:cNvPr>
              <p:cNvSpPr txBox="1"/>
              <p:nvPr/>
            </p:nvSpPr>
            <p:spPr>
              <a:xfrm>
                <a:off x="0" y="6028829"/>
                <a:ext cx="7366299" cy="703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/>
                  <a:t>Roll Moment Load Transfer Equation: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𝑇𝑜𝑡𝑎𝑙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𝐿𝑇</m:t>
                    </m:r>
                    <m:r>
                      <a:rPr lang="en-US" sz="18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en-US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sz="18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  <m:r>
                              <a:rPr lang="en-US" sz="18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8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en-US" sz="18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94BFB-42D4-0542-2362-1337764BF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28829"/>
                <a:ext cx="7366299" cy="703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2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20C7A-BFBF-5F87-E2D6-585F3AED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A85-7EEF-4FA1-BD1E-075E92C6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080"/>
            <a:ext cx="7729728" cy="1188720"/>
          </a:xfrm>
        </p:spPr>
        <p:txBody>
          <a:bodyPr/>
          <a:lstStyle/>
          <a:p>
            <a:r>
              <a:rPr lang="en-US" dirty="0"/>
              <a:t>AR BAR: HITTING TARGETS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E14E6-4DA1-5A1B-AA6B-D415F77163EC}"/>
              </a:ext>
            </a:extLst>
          </p:cNvPr>
          <p:cNvSpPr txBox="1"/>
          <p:nvPr/>
        </p:nvSpPr>
        <p:spPr>
          <a:xfrm>
            <a:off x="787101" y="5045336"/>
            <a:ext cx="10774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Left: T-Bar Setup in the front to achieve longer moment arm to twist section.</a:t>
            </a:r>
          </a:p>
          <a:p>
            <a:r>
              <a:rPr lang="en-US" dirty="0"/>
              <a:t>Right: Traditional twist bar setup in the rear.</a:t>
            </a:r>
          </a:p>
          <a:p>
            <a:endParaRPr lang="en-US" dirty="0"/>
          </a:p>
          <a:p>
            <a:r>
              <a:rPr lang="en-US" dirty="0"/>
              <a:t>Packaging constraints led to different solutions for the front and rear bars in order to hit stiffness targets and keep and acceptable F.O.S.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AD132-E8CF-CC84-7A8C-0DF01FEA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1" y="2003015"/>
            <a:ext cx="4772272" cy="2880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BBF4D-2A67-96C3-D736-96A9AC58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52" y="1984488"/>
            <a:ext cx="5910059" cy="28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826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2016</TotalTime>
  <Words>1105</Words>
  <Application>Microsoft Macintosh PowerPoint</Application>
  <PresentationFormat>Widescreen</PresentationFormat>
  <Paragraphs>166</Paragraphs>
  <Slides>17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Cambria Math</vt:lpstr>
      <vt:lpstr>Gill Sans MT</vt:lpstr>
      <vt:lpstr>Times New Roman</vt:lpstr>
      <vt:lpstr>Verdana</vt:lpstr>
      <vt:lpstr>Parcel</vt:lpstr>
      <vt:lpstr>ESHWAR PAMULA  ANYWARE ROBOTICS TECHNICAL PRESENTATION</vt:lpstr>
      <vt:lpstr>My BACKGROUND</vt:lpstr>
      <vt:lpstr>Allegion work</vt:lpstr>
      <vt:lpstr>Assembly Process</vt:lpstr>
      <vt:lpstr>Section view &amp; WORKING</vt:lpstr>
      <vt:lpstr>FORMULA BUCKEYES FSAE</vt:lpstr>
      <vt:lpstr>FORMULA BUCKEYES: Anti-Roll Bar</vt:lpstr>
      <vt:lpstr>AR Bar: Setting specific targets</vt:lpstr>
      <vt:lpstr>AR BAR: HITTING TARGETS</vt:lpstr>
      <vt:lpstr>AR Bar: HITTING THOSE targets</vt:lpstr>
      <vt:lpstr>AR Bar: HITTING THOSE targets</vt:lpstr>
      <vt:lpstr>AR Bar: HITTING THOSE targets</vt:lpstr>
      <vt:lpstr>AR Bar: HITTING THOSE targets</vt:lpstr>
      <vt:lpstr>AR Bar: HITTING THOSE targets</vt:lpstr>
      <vt:lpstr>AR Bar: Chassis INTEGRATION</vt:lpstr>
      <vt:lpstr>AR Bar: manufacturing</vt:lpstr>
      <vt:lpstr>AR Bar: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Pamula, Eshwar</dc:creator>
  <cp:lastModifiedBy>Pamula, Eshwar</cp:lastModifiedBy>
  <cp:revision>6</cp:revision>
  <dcterms:created xsi:type="dcterms:W3CDTF">2025-04-23T18:58:29Z</dcterms:created>
  <dcterms:modified xsi:type="dcterms:W3CDTF">2025-05-08T21:37:41Z</dcterms:modified>
</cp:coreProperties>
</file>